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9" r:id="rId2"/>
    <p:sldId id="256" r:id="rId3"/>
    <p:sldId id="277" r:id="rId4"/>
    <p:sldId id="286" r:id="rId5"/>
    <p:sldId id="261" r:id="rId6"/>
    <p:sldId id="266" r:id="rId7"/>
    <p:sldId id="285" r:id="rId8"/>
    <p:sldId id="278" r:id="rId9"/>
    <p:sldId id="274" r:id="rId10"/>
    <p:sldId id="283" r:id="rId11"/>
    <p:sldId id="267" r:id="rId12"/>
    <p:sldId id="279" r:id="rId13"/>
    <p:sldId id="263" r:id="rId14"/>
    <p:sldId id="262" r:id="rId15"/>
    <p:sldId id="268" r:id="rId16"/>
    <p:sldId id="282" r:id="rId17"/>
    <p:sldId id="270" r:id="rId18"/>
    <p:sldId id="275" r:id="rId19"/>
    <p:sldId id="281" r:id="rId20"/>
    <p:sldId id="272" r:id="rId21"/>
    <p:sldId id="273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1B59B-C4AD-4152-B52F-E10EBA52207D}" type="datetimeFigureOut">
              <a:rPr lang="en-US" smtClean="0"/>
              <a:t>11/25/2009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1BC9F-4B8C-4395-BBC8-BC5B62D25E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A647C-3208-4F3A-8B4E-565A44CE253F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BA079-9E68-4C6B-93F1-6B4AF8E37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youtube.com/watch?v=UdPh7svwCwc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marvelousgirl.files.wordpress.com/2009/07/asparagus_main.jpg&amp;imgrefurl=http://marvelousgirl.wordpress.com/2009/07/21/negative-calorie-foods/&amp;usg=__FB4tohPATJ-RVsqC9OWaNS6jFLc=&amp;h=484&amp;w=309&amp;sz=34&amp;hl=en&amp;start=2&amp;um=1&amp;tbnid=QWb3pZLNbcJIzM:&amp;tbnh=129&amp;tbnw=82&amp;prev=/images?q=asparagus&amp;hl=en&amp;rls=com.microsoft:en-us:IE-SearchBox&amp;um=1" TargetMode="External"/><Relationship Id="rId13" Type="http://schemas.openxmlformats.org/officeDocument/2006/relationships/image" Target="../media/image14.jpeg"/><Relationship Id="rId18" Type="http://schemas.openxmlformats.org/officeDocument/2006/relationships/image" Target="../media/image18.jpeg"/><Relationship Id="rId3" Type="http://schemas.openxmlformats.org/officeDocument/2006/relationships/image" Target="../media/image5.jpeg"/><Relationship Id="rId21" Type="http://schemas.openxmlformats.org/officeDocument/2006/relationships/image" Target="../media/image20.jpeg"/><Relationship Id="rId7" Type="http://schemas.openxmlformats.org/officeDocument/2006/relationships/image" Target="../media/image9.jpeg"/><Relationship Id="rId12" Type="http://schemas.openxmlformats.org/officeDocument/2006/relationships/image" Target="../media/image13.jpeg"/><Relationship Id="rId17" Type="http://schemas.openxmlformats.org/officeDocument/2006/relationships/image" Target="../media/image17.jpeg"/><Relationship Id="rId25" Type="http://schemas.openxmlformats.org/officeDocument/2006/relationships/image" Target="../media/image24.jpeg"/><Relationship Id="rId2" Type="http://schemas.openxmlformats.org/officeDocument/2006/relationships/hyperlink" Target="http://images.google.com/imgres?imgurl=http://www.bonappetit.com/images/tips_tools_ingredients/ingredients/2008/11/ttar_unsalted_butter_v.jpg&amp;imgrefurl=http://www.bonappetit.com/tipstools/ingredients/2008/04/butter&amp;usg=__6DzDtyJNCB7kOikAb4ZkBlmEe_I=&amp;h=344&amp;w=484&amp;sz=17&amp;hl=en&amp;start=2&amp;um=1&amp;tbnid=IBlwoO3USk_2IM:&amp;tbnh=92&amp;tbnw=129&amp;prev=/images?q=unsalted+butter&amp;ndsp=20&amp;hl=en&amp;rls=com.microsoft:en-us:IE-SearchBox&amp;sa=N&amp;um=1" TargetMode="External"/><Relationship Id="rId16" Type="http://schemas.openxmlformats.org/officeDocument/2006/relationships/image" Target="../media/image16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24" Type="http://schemas.openxmlformats.org/officeDocument/2006/relationships/image" Target="../media/image23.jpeg"/><Relationship Id="rId5" Type="http://schemas.openxmlformats.org/officeDocument/2006/relationships/image" Target="../media/image7.jpeg"/><Relationship Id="rId15" Type="http://schemas.openxmlformats.org/officeDocument/2006/relationships/hyperlink" Target="http://images.google.com/imgres?imgurl=http://expatbrazil.files.wordpress.com/2008/02/peanutbutter_skippy.jpg&amp;imgrefurl=http://expatbrazil.wordpress.com/2008/02/13/clb-peanut-butter/&amp;usg=__dNpFubkcIkMnIN7TXVyKyJTDkx8=&amp;h=500&amp;w=500&amp;sz=44&amp;hl=en&amp;start=2&amp;um=1&amp;tbnid=7ioXBOiWPYotMM:&amp;tbnh=130&amp;tbnw=130&amp;prev=/images?q=peanut+butter&amp;ndsp=20&amp;hl=en&amp;rls=com.microsoft:en-us:IE-SearchBox&amp;sa=N&amp;um=1" TargetMode="External"/><Relationship Id="rId23" Type="http://schemas.openxmlformats.org/officeDocument/2006/relationships/image" Target="../media/image22.jpeg"/><Relationship Id="rId10" Type="http://schemas.openxmlformats.org/officeDocument/2006/relationships/image" Target="../media/image11.jpeg"/><Relationship Id="rId19" Type="http://schemas.openxmlformats.org/officeDocument/2006/relationships/hyperlink" Target="http://images.google.com/imgres?imgurl=http://www.menscience.com/blog/uploaded_images/j0384859-787367.jpg&amp;imgrefurl=http://www.menscience.com/blog/2007/03/wine-drinkers-live-longer.html&amp;usg=__O6kdn2VIHTT0bl-9fiScCDRsGag=&amp;h=1024&amp;w=587&amp;sz=41&amp;hl=en&amp;start=5&amp;um=1&amp;tbnid=1vztKTHzn8mU7M:&amp;tbnh=150&amp;tbnw=86&amp;prev=/images?q=glass+of+wine&amp;hl=en&amp;rls=com.microsoft:en-us:IE-SearchBox&amp;um=1" TargetMode="External"/><Relationship Id="rId4" Type="http://schemas.openxmlformats.org/officeDocument/2006/relationships/image" Target="../media/image6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Apple Pie</a:t>
            </a:r>
            <a:endParaRPr lang="en-US" sz="5400" dirty="0"/>
          </a:p>
        </p:txBody>
      </p:sp>
      <p:pic>
        <p:nvPicPr>
          <p:cNvPr id="9" name="Content Placeholder 8" descr="Motherhood_and_apple_pie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1295" y="1600200"/>
            <a:ext cx="6781410" cy="45259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990600"/>
          </a:xfrm>
        </p:spPr>
        <p:txBody>
          <a:bodyPr/>
          <a:lstStyle/>
          <a:p>
            <a:r>
              <a:rPr lang="en-US" dirty="0" smtClean="0"/>
              <a:t>Pre-listening: Vocabulary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86000"/>
            <a:ext cx="7086600" cy="3810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Sauce			Cinnamon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Dough			Filling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Strip				Web top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Pie dish			Pie Crust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Top crust			Bottom crust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066800"/>
          </a:xfrm>
        </p:spPr>
        <p:txBody>
          <a:bodyPr/>
          <a:lstStyle/>
          <a:p>
            <a:r>
              <a:rPr lang="en-US" dirty="0" smtClean="0"/>
              <a:t>Measurement abbreviation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86000"/>
            <a:ext cx="7620000" cy="3276600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tsp = teaspoon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tbsp = tablespoon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c = cup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oz = ounce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gal = gallon</a:t>
            </a:r>
          </a:p>
          <a:p>
            <a:pPr algn="l">
              <a:lnSpc>
                <a:spcPct val="150000"/>
              </a:lnSpc>
            </a:pPr>
            <a:r>
              <a:rPr lang="en-US" dirty="0" err="1" smtClean="0">
                <a:solidFill>
                  <a:schemeClr val="tx1"/>
                </a:solidFill>
              </a:rPr>
              <a:t>Ib</a:t>
            </a:r>
            <a:r>
              <a:rPr lang="en-US" dirty="0" smtClean="0">
                <a:solidFill>
                  <a:schemeClr val="tx1"/>
                </a:solidFill>
              </a:rPr>
              <a:t> = pound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” = inch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990600" y="2667000"/>
            <a:ext cx="4038600" cy="2971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http://www.youtube.com/watch?v=UdPh7svwCwc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3 min 40 sec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r>
              <a:rPr lang="en-US" dirty="0" smtClean="0"/>
              <a:t>Caramel Apple Pie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Picture 2" descr="C:\Users\SOO JIN RYU\Desktop\895_lesson plan 3\apple_pi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86200"/>
            <a:ext cx="38862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Imperative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8001000" cy="43434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“Getting someone to do something”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lvl="2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en-US" sz="3200" dirty="0" smtClean="0">
                <a:solidFill>
                  <a:schemeClr val="tx1"/>
                </a:solidFill>
              </a:rPr>
              <a:t>Grill the meat!</a:t>
            </a:r>
          </a:p>
          <a:p>
            <a:pPr lvl="2" algn="l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 Pour a cup of milk in a sauce pan. </a:t>
            </a:r>
          </a:p>
          <a:p>
            <a:pPr lvl="2" algn="l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 Give me a glass of water, please. </a:t>
            </a:r>
          </a:p>
          <a:p>
            <a:pPr lvl="2" algn="l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 (You) measure a half cup of sugar.</a:t>
            </a:r>
          </a:p>
          <a:p>
            <a:pPr lvl="2" algn="l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 (Somebody) open the can.</a:t>
            </a:r>
          </a:p>
          <a:p>
            <a:pPr lvl="2" algn="l">
              <a:buFont typeface="Arial" pitchFamily="34" charset="0"/>
              <a:buChar char="•"/>
            </a:pPr>
            <a:endParaRPr lang="en-US" sz="3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Imperative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638800"/>
            <a:ext cx="7924800" cy="10668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Subject </a:t>
            </a:r>
            <a:r>
              <a:rPr lang="en-US" i="1" dirty="0" smtClean="0">
                <a:solidFill>
                  <a:schemeClr val="tx1"/>
                </a:solidFill>
              </a:rPr>
              <a:t>you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Someone = one of you here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Not + anybody = none of you here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219200"/>
          <a:ext cx="8839199" cy="4267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6400"/>
                <a:gridCol w="1192463"/>
                <a:gridCol w="1628274"/>
                <a:gridCol w="1141663"/>
                <a:gridCol w="1981200"/>
                <a:gridCol w="1219199"/>
              </a:tblGrid>
              <a:tr h="858761">
                <a:tc>
                  <a:txBody>
                    <a:bodyPr/>
                    <a:lstStyle/>
                    <a:p>
                      <a:pPr algn="ctr"/>
                      <a:endParaRPr lang="en-US" sz="2400" b="1" dirty="0" smtClean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(Subject)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=YOU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Verb</a:t>
                      </a:r>
                    </a:p>
                    <a:p>
                      <a:pPr algn="ctr"/>
                      <a:r>
                        <a:rPr lang="en-US" sz="2400" dirty="0" smtClean="0"/>
                        <a:t>-tense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(please)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54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Affirmative</a:t>
                      </a:r>
                    </a:p>
                    <a:p>
                      <a:pPr algn="ctr"/>
                      <a:endParaRPr lang="en-US" sz="24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(You)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Be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quiet!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77288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(Someone)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Chop</a:t>
                      </a:r>
                      <a:r>
                        <a:rPr lang="en-US" sz="2800" b="1" baseline="0" dirty="0" smtClean="0"/>
                        <a:t> </a:t>
                      </a:r>
                      <a:endParaRPr lang="en-US" sz="2800" b="1" dirty="0" smtClean="0"/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a cucumber.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84413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Negative</a:t>
                      </a:r>
                      <a:r>
                        <a:rPr lang="en-US" sz="2400" b="1" dirty="0" smtClean="0"/>
                        <a:t> </a:t>
                      </a:r>
                    </a:p>
                    <a:p>
                      <a:pPr algn="ctr"/>
                      <a:endParaRPr lang="en-US" sz="24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2800" b="1" dirty="0" smtClean="0"/>
                        <a:t>Do not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Don’t</a:t>
                      </a:r>
                    </a:p>
                    <a:p>
                      <a:r>
                        <a:rPr lang="en-US" sz="2800" b="1" dirty="0" smtClean="0"/>
                        <a:t>Never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(Anybody)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Be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late!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67055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Stir</a:t>
                      </a:r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the soup.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/>
              <a:t>How to write a recipe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057400"/>
            <a:ext cx="8229600" cy="4267200"/>
          </a:xfrm>
        </p:spPr>
        <p:txBody>
          <a:bodyPr>
            <a:norm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 Instructions are written in the imperative.</a:t>
            </a:r>
          </a:p>
          <a:p>
            <a:pPr lvl="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 Instructions are much shorter than ordinary       text.</a:t>
            </a:r>
          </a:p>
          <a:p>
            <a:pPr lvl="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 Instructions are often written as a list, in the order that they have to be done.</a:t>
            </a:r>
          </a:p>
          <a:p>
            <a:pPr lvl="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 Full stops are not necessary.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990600"/>
          </a:xfrm>
        </p:spPr>
        <p:txBody>
          <a:bodyPr/>
          <a:lstStyle/>
          <a:p>
            <a:r>
              <a:rPr lang="en-US" dirty="0" smtClean="0"/>
              <a:t>Communicative Activity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8001000" cy="4572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Recipe for peanut butter cookies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OO JIN RYU\Desktop\895_lesson plan 3\food pictures\peanutbutter_skip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971800"/>
            <a:ext cx="3067050" cy="3067050"/>
          </a:xfrm>
          <a:prstGeom prst="rect">
            <a:avLst/>
          </a:prstGeom>
          <a:noFill/>
        </p:spPr>
      </p:pic>
      <p:pic>
        <p:nvPicPr>
          <p:cNvPr id="1027" name="Picture 3" descr="C:\Users\SOO JIN RYU\Desktop\895_lesson plan 3\food pictures\peanut-butter-cookies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124200"/>
            <a:ext cx="3667793" cy="2750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657600" y="1219200"/>
            <a:ext cx="2362200" cy="457200"/>
          </a:xfrm>
          <a:prstGeom prst="ellipse">
            <a:avLst/>
          </a:prstGeom>
          <a:solidFill>
            <a:schemeClr val="bg1"/>
          </a:solidFill>
          <a:ln cmpd="sng">
            <a:solidFill>
              <a:srgbClr val="FF0000">
                <a:alpha val="9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dirty="0" smtClean="0"/>
              <a:t>Recipe card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http://www.joe.org/joe/2002december/images/tot4-fig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8686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 Arrow 6"/>
          <p:cNvSpPr/>
          <p:nvPr/>
        </p:nvSpPr>
        <p:spPr>
          <a:xfrm>
            <a:off x="5638800" y="1066800"/>
            <a:ext cx="6858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2286000" y="3429000"/>
            <a:ext cx="6858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2438400" y="1447800"/>
            <a:ext cx="6858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43000" y="40386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143000" y="46482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143000" y="52578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43000" y="49530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43000" y="43434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14400" y="2895600"/>
            <a:ext cx="609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48200" y="2362200"/>
            <a:ext cx="8382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14400" y="2057400"/>
            <a:ext cx="228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9248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Recipe card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http://www.graphicgarden.com/files17/graphics/print/reccards/misc/pies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305800" cy="530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657600" y="1524000"/>
            <a:ext cx="34290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Name of recipe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" y="2286000"/>
            <a:ext cx="35052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List of ingredients</a:t>
            </a:r>
            <a:endParaRPr kumimoji="0" lang="en-US" sz="28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0" y="4267200"/>
            <a:ext cx="5715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Directions</a:t>
            </a:r>
            <a:r>
              <a:rPr kumimoji="0" lang="en-US" sz="28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for combining ingredients</a:t>
            </a:r>
            <a:endParaRPr kumimoji="0" 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102235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Review test</a:t>
            </a:r>
            <a:endParaRPr lang="en-US" sz="4400" dirty="0"/>
          </a:p>
        </p:txBody>
      </p:sp>
      <p:pic>
        <p:nvPicPr>
          <p:cNvPr id="5" name="Content Placeholder 4" descr="ingredients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2743200"/>
            <a:ext cx="6553200" cy="361195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76400"/>
            <a:ext cx="8458200" cy="100329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800" dirty="0" smtClean="0"/>
              <a:t>Worksheet 8:  </a:t>
            </a:r>
          </a:p>
          <a:p>
            <a:pPr algn="ctr"/>
            <a:r>
              <a:rPr lang="en-US" sz="2800" dirty="0" smtClean="0"/>
              <a:t>Food quantifiers/containers and imperative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53400" cy="79375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American Foods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3124200"/>
            <a:ext cx="1371600" cy="546099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Steak</a:t>
            </a:r>
          </a:p>
          <a:p>
            <a:endParaRPr lang="en-US" sz="2800" dirty="0"/>
          </a:p>
        </p:txBody>
      </p:sp>
      <p:pic>
        <p:nvPicPr>
          <p:cNvPr id="9" name="Content Placeholder 8" descr="app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2057400"/>
            <a:ext cx="3171825" cy="2857500"/>
          </a:xfrm>
        </p:spPr>
      </p:pic>
      <p:sp>
        <p:nvSpPr>
          <p:cNvPr id="10" name="Text Placeholder 4"/>
          <p:cNvSpPr txBox="1">
            <a:spLocks/>
          </p:cNvSpPr>
          <p:nvPr/>
        </p:nvSpPr>
        <p:spPr>
          <a:xfrm>
            <a:off x="5257800" y="5257800"/>
            <a:ext cx="1676399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Hot dog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1295400" y="1828800"/>
            <a:ext cx="2514600" cy="546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800" dirty="0" smtClean="0"/>
              <a:t>Peanut Butter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4"/>
          <p:cNvSpPr txBox="1">
            <a:spLocks/>
          </p:cNvSpPr>
          <p:nvPr/>
        </p:nvSpPr>
        <p:spPr>
          <a:xfrm>
            <a:off x="5029200" y="1600200"/>
            <a:ext cx="24384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800" dirty="0" smtClean="0"/>
              <a:t>Hamburger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762000" y="4267200"/>
            <a:ext cx="3008313" cy="546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800" dirty="0" smtClean="0"/>
              <a:t>PB and jelly</a:t>
            </a:r>
          </a:p>
        </p:txBody>
      </p:sp>
      <p:sp>
        <p:nvSpPr>
          <p:cNvPr id="14" name="Text Placeholder 4"/>
          <p:cNvSpPr txBox="1">
            <a:spLocks/>
          </p:cNvSpPr>
          <p:nvPr/>
        </p:nvSpPr>
        <p:spPr>
          <a:xfrm>
            <a:off x="6172200" y="4419600"/>
            <a:ext cx="2551113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800" dirty="0" smtClean="0"/>
              <a:t>Milkshake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2667000" y="5257800"/>
            <a:ext cx="1676400" cy="546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Apple pie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6" name="AutoShape 2" descr="http://weblogs.baltimoresun.com/business/consuminginterests/blog/apple-logo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6477000" y="2895600"/>
            <a:ext cx="1828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2800" dirty="0" smtClean="0"/>
              <a:t>Coke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838200"/>
          </a:xfrm>
        </p:spPr>
        <p:txBody>
          <a:bodyPr/>
          <a:lstStyle/>
          <a:p>
            <a:r>
              <a:rPr lang="en-US" dirty="0" smtClean="0"/>
              <a:t>Suggested Homework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14400" y="1981200"/>
            <a:ext cx="7239000" cy="4648200"/>
          </a:xfrm>
        </p:spPr>
        <p:txBody>
          <a:bodyPr/>
          <a:lstStyle/>
          <a:p>
            <a:pPr marL="514350" indent="-514350" algn="l">
              <a:buAutoNum type="arabicParenR"/>
            </a:pPr>
            <a:r>
              <a:rPr lang="en-US" dirty="0" smtClean="0">
                <a:solidFill>
                  <a:schemeClr val="tx1"/>
                </a:solidFill>
              </a:rPr>
              <a:t>Watch food channel and write down the recipe of one of the American foods that you like most or find interesting</a:t>
            </a:r>
          </a:p>
          <a:p>
            <a:pPr marL="514350" indent="-514350" algn="l">
              <a:buAutoNum type="arabicParenR"/>
            </a:pPr>
            <a:r>
              <a:rPr lang="en-US" dirty="0" smtClean="0">
                <a:solidFill>
                  <a:schemeClr val="tx1"/>
                </a:solidFill>
              </a:rPr>
              <a:t>Take a note of the program name of Food channel and a cook’s name if possible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762000"/>
          </a:xfrm>
        </p:spPr>
        <p:txBody>
          <a:bodyPr/>
          <a:lstStyle/>
          <a:p>
            <a:r>
              <a:rPr lang="en-US" dirty="0" smtClean="0"/>
              <a:t>Suggested Homework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9600" y="1447800"/>
            <a:ext cx="7772400" cy="50292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http://www.foodnetwork.com/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405628"/>
          <a:ext cx="8610600" cy="41475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34021"/>
                <a:gridCol w="3776579"/>
              </a:tblGrid>
              <a:tr h="60959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Program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Schedule </a:t>
                      </a:r>
                      <a:endParaRPr lang="en-US" sz="2800" dirty="0"/>
                    </a:p>
                  </a:txBody>
                  <a:tcPr/>
                </a:tc>
              </a:tr>
              <a:tr h="747978">
                <a:tc>
                  <a:txBody>
                    <a:bodyPr/>
                    <a:lstStyle/>
                    <a:p>
                      <a:r>
                        <a:rPr lang="en-US" sz="2800" i="1" dirty="0" smtClean="0">
                          <a:solidFill>
                            <a:schemeClr val="tx1"/>
                          </a:solidFill>
                        </a:rPr>
                        <a:t>Iron chef </a:t>
                      </a:r>
                      <a:endParaRPr lang="en-US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Sundays at 9pm</a:t>
                      </a:r>
                      <a:endParaRPr lang="en-US" sz="2800" dirty="0"/>
                    </a:p>
                  </a:txBody>
                  <a:tcPr/>
                </a:tc>
              </a:tr>
              <a:tr h="747978">
                <a:tc>
                  <a:txBody>
                    <a:bodyPr/>
                    <a:lstStyle/>
                    <a:p>
                      <a:r>
                        <a:rPr lang="en-US" sz="2800" i="1" dirty="0" smtClean="0">
                          <a:solidFill>
                            <a:schemeClr val="tx1"/>
                          </a:solidFill>
                        </a:rPr>
                        <a:t>Barefoot </a:t>
                      </a:r>
                      <a:r>
                        <a:rPr lang="en-US" sz="2800" i="1" dirty="0" err="1" smtClean="0">
                          <a:solidFill>
                            <a:schemeClr val="tx1"/>
                          </a:solidFill>
                        </a:rPr>
                        <a:t>Contessa</a:t>
                      </a:r>
                      <a:r>
                        <a:rPr lang="en-US" sz="280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Saturdays at 1:30pm</a:t>
                      </a:r>
                      <a:endParaRPr lang="en-US" sz="2800" dirty="0"/>
                    </a:p>
                  </a:txBody>
                  <a:tcPr/>
                </a:tc>
              </a:tr>
              <a:tr h="1097139">
                <a:tc>
                  <a:txBody>
                    <a:bodyPr/>
                    <a:lstStyle/>
                    <a:p>
                      <a:r>
                        <a:rPr lang="en-US" sz="2800" i="1" dirty="0" smtClean="0">
                          <a:solidFill>
                            <a:schemeClr val="tx1"/>
                          </a:solidFill>
                        </a:rPr>
                        <a:t>Semi-homemade Cooking with Sandra Lee </a:t>
                      </a:r>
                      <a:endParaRPr lang="en-US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Saturdays at 12:30 pm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Tuesday-Friday at 2pm</a:t>
                      </a:r>
                      <a:endParaRPr lang="en-US" sz="2800" dirty="0"/>
                    </a:p>
                  </a:txBody>
                  <a:tcPr/>
                </a:tc>
              </a:tr>
              <a:tr h="835905">
                <a:tc>
                  <a:txBody>
                    <a:bodyPr/>
                    <a:lstStyle/>
                    <a:p>
                      <a:r>
                        <a:rPr lang="en-US" sz="2800" i="1" dirty="0" err="1" smtClean="0">
                          <a:solidFill>
                            <a:schemeClr val="tx1"/>
                          </a:solidFill>
                        </a:rPr>
                        <a:t>Throwdown</a:t>
                      </a:r>
                      <a:r>
                        <a:rPr lang="en-US" sz="2800" i="1" dirty="0" smtClean="0">
                          <a:solidFill>
                            <a:schemeClr val="tx1"/>
                          </a:solidFill>
                        </a:rPr>
                        <a:t>! with Bobby Flay </a:t>
                      </a:r>
                      <a:endParaRPr lang="en-US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Wednesdays at 9pm</a:t>
                      </a:r>
                    </a:p>
                    <a:p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4" descr="apple-pie-piece1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590800"/>
            <a:ext cx="2759529" cy="198120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867400" y="5257800"/>
            <a:ext cx="2133600" cy="457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An</a:t>
            </a:r>
            <a:r>
              <a:rPr lang="en-US" sz="3200" dirty="0" smtClean="0"/>
              <a:t> </a:t>
            </a:r>
            <a:r>
              <a:rPr lang="en-US" sz="3200" b="0" dirty="0" smtClean="0"/>
              <a:t>apple</a:t>
            </a:r>
            <a:endParaRPr lang="en-US" sz="3200" b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85800" y="5105400"/>
            <a:ext cx="3581401" cy="6397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A piece of </a:t>
            </a:r>
            <a:r>
              <a:rPr lang="en-US" sz="3200" b="0" dirty="0" smtClean="0"/>
              <a:t>apple pie</a:t>
            </a:r>
            <a:endParaRPr lang="en-US" sz="3200" b="0" dirty="0"/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381000" y="1143000"/>
            <a:ext cx="4419600" cy="774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4000" b="1" dirty="0" smtClean="0"/>
              <a:t>Uncountable noun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4953000" y="1143000"/>
            <a:ext cx="3962400" cy="6222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4000" b="1" dirty="0" smtClean="0"/>
              <a:t>Countable noun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SOO JIN RYU\Desktop\895_lesson plan 3\food pictures\foods-that-lower-cholesterol.s600x6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286000"/>
            <a:ext cx="2375969" cy="2369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38201"/>
          </a:xfrm>
        </p:spPr>
        <p:txBody>
          <a:bodyPr/>
          <a:lstStyle/>
          <a:p>
            <a:r>
              <a:rPr lang="en-US" dirty="0" smtClean="0"/>
              <a:t>Countable vs. Uncountable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657600"/>
            <a:ext cx="7848600" cy="3962400"/>
          </a:xfrm>
        </p:spPr>
        <p:txBody>
          <a:bodyPr>
            <a:normAutofit/>
          </a:bodyPr>
          <a:lstStyle/>
          <a:p>
            <a:r>
              <a:rPr lang="en-US" dirty="0" smtClean="0"/>
              <a:t> </a:t>
            </a:r>
          </a:p>
          <a:p>
            <a:r>
              <a:rPr lang="en-US" dirty="0" smtClean="0"/>
              <a:t> 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" y="762000"/>
          <a:ext cx="8915400" cy="6035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71800"/>
                <a:gridCol w="2971800"/>
                <a:gridCol w="2971800"/>
              </a:tblGrid>
              <a:tr h="1066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Countable nouns</a:t>
                      </a:r>
                      <a:endParaRPr lang="en-US" sz="2400" dirty="0" smtClean="0"/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Uncountable nouns</a:t>
                      </a:r>
                      <a:endParaRPr lang="en-US" sz="2400" dirty="0" smtClean="0"/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Nouns that can be Countable and Uncountable</a:t>
                      </a:r>
                      <a:endParaRPr lang="en-US" sz="2400" dirty="0"/>
                    </a:p>
                  </a:txBody>
                  <a:tcPr/>
                </a:tc>
              </a:tr>
              <a:tr h="36588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• Things that we can count.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• Singular or plural.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• Substances, or concepts that we cannot divide into separate elements. We cannot "count" them.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• Usually treat uncountable nouns as singular.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• Drinks (coffee, water, orange juice) are usually uncountable. But if we are thinking of a cup or a glass, we can say in a restaurant, for example: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“Two teas and one coffee please.”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/>
                    </a:p>
                    <a:p>
                      <a:r>
                        <a:rPr lang="en-US" sz="2400" dirty="0" smtClean="0"/>
                        <a:t>• Egg, chicken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57200" y="838200"/>
            <a:ext cx="3733800" cy="5715000"/>
          </a:xfrm>
        </p:spPr>
        <p:txBody>
          <a:bodyPr>
            <a:norm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Countable nouns 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Apple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Orange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Tomato 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Tomato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Strawberry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Cucumber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Carrot 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Asparagus </a:t>
            </a: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438400" y="304800"/>
            <a:ext cx="38100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00600" y="838200"/>
            <a:ext cx="3962400" cy="571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800" b="1" u="sng" dirty="0" smtClean="0"/>
              <a:t>Uncountable nouns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2800" dirty="0" smtClean="0"/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Sugar, </a:t>
            </a:r>
            <a:r>
              <a:rPr lang="en-US" sz="2800" dirty="0" smtClean="0"/>
              <a:t>Flour </a:t>
            </a:r>
            <a:endParaRPr lang="en-US" sz="2800" dirty="0" smtClean="0"/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/>
              <a:t>Rice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800" dirty="0" smtClean="0"/>
              <a:t>Butter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800" dirty="0" smtClean="0"/>
              <a:t>Cheese</a:t>
            </a:r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/>
              <a:t>Milk, Coke </a:t>
            </a:r>
            <a:endParaRPr lang="en-US" sz="2800" dirty="0" smtClean="0"/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/>
              <a:t>Jam</a:t>
            </a:r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/>
              <a:t>Bread </a:t>
            </a:r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/>
              <a:t>Grape </a:t>
            </a:r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Pasta</a:t>
            </a:r>
            <a:endParaRPr lang="en-US" sz="2800" dirty="0" smtClean="0"/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1066800" y="152400"/>
            <a:ext cx="6781800" cy="6222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3600" b="1" dirty="0" smtClean="0"/>
              <a:t>Answer for Worksheet 2. B</a:t>
            </a:r>
            <a:endParaRPr lang="en-US" sz="3600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838200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Food quantifier (container)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447800"/>
            <a:ext cx="35052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u="sng" dirty="0" smtClean="0">
                <a:solidFill>
                  <a:schemeClr val="tx1"/>
                </a:solidFill>
              </a:rPr>
              <a:t>Quantifier (container)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 cup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glass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stick of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package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bag of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bottle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carton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can of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jar of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loaf of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029200" y="1447800"/>
            <a:ext cx="3505200" cy="541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Uncountable</a:t>
            </a:r>
            <a:r>
              <a:rPr kumimoji="0" lang="en-US" sz="3200" b="0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nouns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3200" baseline="0" dirty="0" smtClean="0"/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Sugar, Salt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Flour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Rice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Butter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Water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Milk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Bread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Jam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wine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dirty="0" smtClean="0"/>
              <a:t>Oil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219200"/>
          </a:xfrm>
        </p:spPr>
        <p:txBody>
          <a:bodyPr/>
          <a:lstStyle/>
          <a:p>
            <a:r>
              <a:rPr lang="en-US" dirty="0" smtClean="0"/>
              <a:t>Bingo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981200"/>
            <a:ext cx="7467600" cy="39624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http://t0.gstatic.com/images?q=tbn:IBlwoO3USk_2IM:http://www.bonappetit.com/images/tips_tools_ingredients/ingredients/2008/11/ttar_unsalted_butter_v.jpg">
            <a:hlinkClick r:id="rId2"/>
          </p:cNvPr>
          <p:cNvPicPr/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876800" y="1905000"/>
            <a:ext cx="116133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SOO JIN RYU\Desktop\895_lesson plan 3\food pictures\imagesCAB4E6J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838200"/>
            <a:ext cx="1600200" cy="123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SOO JIN RYU\Desktop\895_lesson plan 3\food pictures\ist1_7322693-chocolate-cake[1]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1752600"/>
            <a:ext cx="1828800" cy="12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SOO JIN RYU\Desktop\895_lesson plan 3\food pictures\1443864_f26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1000"/>
            <a:ext cx="2133600" cy="2286000"/>
          </a:xfrm>
          <a:prstGeom prst="rect">
            <a:avLst/>
          </a:prstGeom>
          <a:noFill/>
        </p:spPr>
      </p:pic>
      <p:pic>
        <p:nvPicPr>
          <p:cNvPr id="2051" name="Picture 3" descr="C:\Users\SOO JIN RYU\Desktop\895_lesson plan 3\food pictures\imagesCAQP719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2131" y="2667000"/>
            <a:ext cx="1045669" cy="1752600"/>
          </a:xfrm>
          <a:prstGeom prst="rect">
            <a:avLst/>
          </a:prstGeom>
          <a:noFill/>
        </p:spPr>
      </p:pic>
      <p:pic>
        <p:nvPicPr>
          <p:cNvPr id="10" name="Picture 9" descr="http://t3.gstatic.com/images?q=tbn:QWb3pZLNbcJIzM:http://marvelousgirl.files.wordpress.com/2009/07/asparagus_main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2133600"/>
            <a:ext cx="106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SOO JIN RYU\Desktop\895_lesson plan 3\food pictures\ist1_63451-bread[1]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10200" y="2819400"/>
            <a:ext cx="1752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:\Users\SOO JIN RYU\Desktop\895_lesson plan 3\food pictures\ist1_2176679-coffee-cup[1]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86200" y="2971800"/>
            <a:ext cx="1371600" cy="86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SOO JIN RYU\Desktop\895_lesson plan 3\food pictures\ist1_239121-milk-carton[1]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62600" y="3962400"/>
            <a:ext cx="1219200" cy="1788160"/>
          </a:xfrm>
          <a:prstGeom prst="rect">
            <a:avLst/>
          </a:prstGeom>
          <a:noFill/>
        </p:spPr>
      </p:pic>
      <p:pic>
        <p:nvPicPr>
          <p:cNvPr id="18" name="Picture 17" descr="C:\Users\SOO JIN RYU\Desktop\895_lesson plan 3\food pictures\imagesCAUQIB3M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96200" y="4038600"/>
            <a:ext cx="1295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SOO JIN RYU\Desktop\895_lesson plan 3\food pictures\imagesCAZH7KWF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67200" y="5334000"/>
            <a:ext cx="1345503" cy="1323975"/>
          </a:xfrm>
          <a:prstGeom prst="rect">
            <a:avLst/>
          </a:prstGeom>
          <a:noFill/>
        </p:spPr>
      </p:pic>
      <p:pic>
        <p:nvPicPr>
          <p:cNvPr id="21" name="Picture 20" descr="http://t3.gstatic.com/images?q=tbn:7ioXBOiWPYotMM:http://expatbrazil.files.wordpress.com/2008/02/peanutbutter_skippy.jpg">
            <a:hlinkClick r:id="rId15"/>
          </p:cNvPr>
          <p:cNvPicPr/>
          <p:nvPr/>
        </p:nvPicPr>
        <p:blipFill>
          <a:blip r:embed="rId16" cstate="print">
            <a:lum contrast="10000"/>
          </a:blip>
          <a:srcRect/>
          <a:stretch>
            <a:fillRect/>
          </a:stretch>
        </p:blipFill>
        <p:spPr bwMode="auto">
          <a:xfrm>
            <a:off x="5791200" y="762000"/>
            <a:ext cx="1066800" cy="122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Users\SOO JIN RYU\Desktop\895_lesson plan 3\food pictures\images[1]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781800" y="5105400"/>
            <a:ext cx="857250" cy="1552318"/>
          </a:xfrm>
          <a:prstGeom prst="rect">
            <a:avLst/>
          </a:prstGeom>
          <a:noFill/>
        </p:spPr>
      </p:pic>
      <p:pic>
        <p:nvPicPr>
          <p:cNvPr id="23" name="Picture 22" descr="See full size image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886200" y="38100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http://t1.gstatic.com/images?q=tbn:1vztKTHzn8mU7M:http://www.menscience.com/blog/uploaded_images/j0384859-787367.jpg">
            <a:hlinkClick r:id="rId19"/>
          </p:cNvPr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971800" y="5257800"/>
            <a:ext cx="838200" cy="117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t1.gstatic.com/images?q=tbn:0cNdfpTLUMlJvM:http://www.thechildmindingshop.co.uk/ekmps/shops/thecs/images/slice-of-cheese-wooden-play-food-1902-p.jpg"/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752600" y="1447800"/>
            <a:ext cx="1447800" cy="126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SOO JIN RYU\Desktop\895_lesson plan 3\food pictures\imagesCA94LA0M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752599" y="4800600"/>
            <a:ext cx="1221545" cy="1804555"/>
          </a:xfrm>
          <a:prstGeom prst="rect">
            <a:avLst/>
          </a:prstGeom>
          <a:noFill/>
        </p:spPr>
      </p:pic>
      <p:pic>
        <p:nvPicPr>
          <p:cNvPr id="16" name="Picture 15" descr="C:\Users\SOO JIN RYU\Desktop\895_lesson plan 3\food pictures\ist1_7696424-eggs-in-carton-isolated-on-white[1].jpg"/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4419600"/>
            <a:ext cx="2057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C:\Users\SOO JIN RYU\Desktop\895_lesson plan 3\food pictures\ist1_3714280-bottle-of-water[1].jpg"/>
          <p:cNvPicPr/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438400" y="3505200"/>
            <a:ext cx="1219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C:\Users\SOO JIN RYU\Desktop\895_lesson plan 3\food pictures\ist1_7837813-slice-of-pizza[1].jpg"/>
          <p:cNvPicPr/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447800" y="2971800"/>
            <a:ext cx="129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Cooking vocabulary</a:t>
            </a:r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1752600" y="2286000"/>
            <a:ext cx="3048000" cy="3352800"/>
          </a:xfrm>
        </p:spPr>
        <p:txBody>
          <a:bodyPr>
            <a:no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Microwave  	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Bake 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Stir 	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Roll out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Peel 	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+mj-lt"/>
              </a:rPr>
              <a:t>Chop 	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Subtitle 9"/>
          <p:cNvSpPr txBox="1">
            <a:spLocks/>
          </p:cNvSpPr>
          <p:nvPr/>
        </p:nvSpPr>
        <p:spPr>
          <a:xfrm>
            <a:off x="5486400" y="2209800"/>
            <a:ext cx="3048000" cy="335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Pour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Boil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Grill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Measure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Slice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Preheat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914400"/>
          </a:xfrm>
        </p:spPr>
        <p:txBody>
          <a:bodyPr/>
          <a:lstStyle/>
          <a:p>
            <a:r>
              <a:rPr lang="en-US" dirty="0" smtClean="0"/>
              <a:t>Caramel Apple Pie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676400"/>
            <a:ext cx="7543800" cy="4800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Ingredients: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6 large red apple</a:t>
            </a:r>
            <a:r>
              <a:rPr lang="en-US" b="1" u="sng" dirty="0" smtClean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, sliced 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1/2 </a:t>
            </a:r>
            <a:r>
              <a:rPr lang="en-US" b="1" u="sng" dirty="0" smtClean="0">
                <a:solidFill>
                  <a:srgbClr val="FF0000"/>
                </a:solidFill>
              </a:rPr>
              <a:t>cup</a:t>
            </a:r>
            <a:r>
              <a:rPr lang="en-US" dirty="0" smtClean="0">
                <a:solidFill>
                  <a:schemeClr val="tx1"/>
                </a:solidFill>
              </a:rPr>
              <a:t> sugar 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1/2 </a:t>
            </a:r>
            <a:r>
              <a:rPr lang="en-US" b="1" u="sng" dirty="0" smtClean="0">
                <a:solidFill>
                  <a:srgbClr val="FF0000"/>
                </a:solidFill>
              </a:rPr>
              <a:t>cup</a:t>
            </a:r>
            <a:r>
              <a:rPr lang="en-US" dirty="0" smtClean="0">
                <a:solidFill>
                  <a:schemeClr val="tx1"/>
                </a:solidFill>
              </a:rPr>
              <a:t> brown sugar 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6 </a:t>
            </a:r>
            <a:r>
              <a:rPr lang="en-US" b="1" u="sng" dirty="0" smtClean="0">
                <a:solidFill>
                  <a:srgbClr val="FF0000"/>
                </a:solidFill>
              </a:rPr>
              <a:t>tbsp</a:t>
            </a:r>
            <a:r>
              <a:rPr lang="en-US" dirty="0" smtClean="0">
                <a:solidFill>
                  <a:schemeClr val="tx1"/>
                </a:solidFill>
              </a:rPr>
              <a:t> unsalted butter 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Pinch</a:t>
            </a:r>
            <a:r>
              <a:rPr lang="en-US" dirty="0" smtClean="0">
                <a:solidFill>
                  <a:schemeClr val="tx1"/>
                </a:solidFill>
              </a:rPr>
              <a:t> of salt 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1/4 </a:t>
            </a:r>
            <a:r>
              <a:rPr lang="en-US" b="1" u="sng" dirty="0" smtClean="0">
                <a:solidFill>
                  <a:srgbClr val="FF0000"/>
                </a:solidFill>
              </a:rPr>
              <a:t>tsp</a:t>
            </a:r>
            <a:r>
              <a:rPr lang="en-US" dirty="0" smtClean="0">
                <a:solidFill>
                  <a:schemeClr val="tx1"/>
                </a:solidFill>
              </a:rPr>
              <a:t> cinnamon powder</a:t>
            </a:r>
          </a:p>
          <a:p>
            <a:pPr marL="514350" lvl="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1/4 </a:t>
            </a:r>
            <a:r>
              <a:rPr lang="en-US" b="1" u="sng" dirty="0" smtClean="0">
                <a:solidFill>
                  <a:srgbClr val="FF0000"/>
                </a:solidFill>
              </a:rPr>
              <a:t>cup</a:t>
            </a:r>
            <a:r>
              <a:rPr lang="en-US" dirty="0" smtClean="0">
                <a:solidFill>
                  <a:schemeClr val="tx1"/>
                </a:solidFill>
              </a:rPr>
              <a:t> water 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en-US" b="1" u="sng" dirty="0" smtClean="0">
                <a:solidFill>
                  <a:srgbClr val="FF0000"/>
                </a:solidFill>
              </a:rPr>
              <a:t>package</a:t>
            </a:r>
            <a:r>
              <a:rPr lang="en-US" dirty="0" smtClean="0">
                <a:solidFill>
                  <a:schemeClr val="tx1"/>
                </a:solidFill>
              </a:rPr>
              <a:t> (15-oz) Pillsbury Pie Crust, or pie dough for a double-crust 9" pie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17" descr="20090223_americanpie_250x375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1200" y="1371600"/>
            <a:ext cx="2514600" cy="38766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</TotalTime>
  <Words>574</Words>
  <Application>Microsoft Office PowerPoint</Application>
  <PresentationFormat>On-screen Show (4:3)</PresentationFormat>
  <Paragraphs>185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Apple Pie</vt:lpstr>
      <vt:lpstr>American Foods</vt:lpstr>
      <vt:lpstr>Slide 3</vt:lpstr>
      <vt:lpstr>Countable vs. Uncountable</vt:lpstr>
      <vt:lpstr>Slide 5</vt:lpstr>
      <vt:lpstr>Food quantifier (container)</vt:lpstr>
      <vt:lpstr>Bingo</vt:lpstr>
      <vt:lpstr>Cooking vocabulary</vt:lpstr>
      <vt:lpstr>Caramel Apple Pie</vt:lpstr>
      <vt:lpstr>Pre-listening: Vocabulary</vt:lpstr>
      <vt:lpstr>Measurement abbreviation</vt:lpstr>
      <vt:lpstr>Caramel Apple Pie </vt:lpstr>
      <vt:lpstr>Imperative </vt:lpstr>
      <vt:lpstr>Imperative</vt:lpstr>
      <vt:lpstr>How to write a recipe</vt:lpstr>
      <vt:lpstr>Communicative Activity</vt:lpstr>
      <vt:lpstr>Recipe card</vt:lpstr>
      <vt:lpstr>Recipe card</vt:lpstr>
      <vt:lpstr>Review test</vt:lpstr>
      <vt:lpstr>Suggested Homework</vt:lpstr>
      <vt:lpstr>Suggested Homework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SOO JIN RYU</dc:creator>
  <cp:lastModifiedBy>SOO JIN RYU</cp:lastModifiedBy>
  <cp:revision>222</cp:revision>
  <dcterms:created xsi:type="dcterms:W3CDTF">2009-11-14T03:45:03Z</dcterms:created>
  <dcterms:modified xsi:type="dcterms:W3CDTF">2009-11-25T20:56:07Z</dcterms:modified>
</cp:coreProperties>
</file>